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bg>
      <p:bgPr>
        <a:solidFill>
          <a:srgbClr val="00346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471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>
                <a:solidFill>
                  <a:srgbClr val="FFFFFF"/>
                </a:solidFill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>
                <a:solidFill>
                  <a:srgbClr val="FFFFFF"/>
                </a:soli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104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Hot-air balloons viewed from below against a blue sky"/>
          <p:cNvSpPr/>
          <p:nvPr>
            <p:ph type="pic" sz="quarter" idx="21"/>
          </p:nvPr>
        </p:nvSpPr>
        <p:spPr>
          <a:xfrm>
            <a:off x="15436504" y="1270000"/>
            <a:ext cx="8167167" cy="5422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Close-up of the top of a hot-air balloon viewed from above"/>
          <p:cNvSpPr/>
          <p:nvPr>
            <p:ph type="pic" sz="quarter" idx="22"/>
          </p:nvPr>
        </p:nvSpPr>
        <p:spPr>
          <a:xfrm>
            <a:off x="15461772" y="7085972"/>
            <a:ext cx="8148414" cy="54322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Hot-air balloons viewed from below against a blue sky"/>
          <p:cNvSpPr/>
          <p:nvPr>
            <p:ph type="pic" idx="23"/>
          </p:nvPr>
        </p:nvSpPr>
        <p:spPr>
          <a:xfrm>
            <a:off x="-124635" y="1270000"/>
            <a:ext cx="16859219" cy="112394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Hot-air balloons viewed from below against a blue sky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lose-up of the top of a hot-air balloon viewed from above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>
                <a:solidFill>
                  <a:srgbClr val="FFFFFF"/>
                </a:soli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lose-up of a hot-air balloon viewed from below"/>
          <p:cNvSpPr/>
          <p:nvPr>
            <p:ph type="pic" idx="21"/>
          </p:nvPr>
        </p:nvSpPr>
        <p:spPr>
          <a:xfrm>
            <a:off x="9226574" y="1270000"/>
            <a:ext cx="16840152" cy="111844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247900"/>
            <a:ext cx="9779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Hot-air balloons viewed from below against a blue sky"/>
          <p:cNvSpPr/>
          <p:nvPr>
            <p:ph type="pic" idx="22"/>
          </p:nvPr>
        </p:nvSpPr>
        <p:spPr>
          <a:xfrm>
            <a:off x="8432800" y="1263848"/>
            <a:ext cx="16850011" cy="111882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bg>
      <p:bgPr>
        <a:solidFill>
          <a:srgbClr val="00346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yler Berry, December 14, 2023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Tyler Berry, December 14, 2023</a:t>
            </a:r>
          </a:p>
        </p:txBody>
      </p:sp>
      <p:sp>
        <p:nvSpPr>
          <p:cNvPr id="152" name="2023 Capstone Presentation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2023 Capstone Presentation</a:t>
            </a:r>
          </a:p>
        </p:txBody>
      </p:sp>
      <p:sp>
        <p:nvSpPr>
          <p:cNvPr id="153" name="INFM480…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INFM480</a:t>
            </a:r>
          </a:p>
          <a:p>
            <a:pPr/>
            <a:r>
              <a:t>Dr. Liu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ask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Tasklist</a:t>
            </a:r>
          </a:p>
        </p:txBody>
      </p:sp>
      <p:sp>
        <p:nvSpPr>
          <p:cNvPr id="180" name="1) Enable Senior mode (For prototype observation)…"/>
          <p:cNvSpPr txBox="1"/>
          <p:nvPr>
            <p:ph type="body" idx="1"/>
          </p:nvPr>
        </p:nvSpPr>
        <p:spPr>
          <a:xfrm>
            <a:off x="1206500" y="3121851"/>
            <a:ext cx="21971000" cy="8256011"/>
          </a:xfrm>
          <a:prstGeom prst="rect">
            <a:avLst/>
          </a:prstGeom>
        </p:spPr>
        <p:txBody>
          <a:bodyPr/>
          <a:lstStyle/>
          <a:p>
            <a:pPr marL="414527" indent="-414527" defTabSz="1658070">
              <a:spcBef>
                <a:spcPts val="3000"/>
              </a:spcBef>
              <a:defRPr sz="3264"/>
            </a:pPr>
            <a:r>
              <a:t>1) Enable Senior mode (For prototype observation)</a:t>
            </a:r>
          </a:p>
          <a:p>
            <a:pPr marL="414527" indent="-414527" defTabSz="1658070">
              <a:spcBef>
                <a:spcPts val="3000"/>
              </a:spcBef>
              <a:defRPr sz="3264"/>
            </a:pPr>
            <a:r>
              <a:t>2) Find link to customer support</a:t>
            </a:r>
          </a:p>
          <a:p>
            <a:pPr marL="414527" indent="-414527" defTabSz="1658070">
              <a:spcBef>
                <a:spcPts val="3000"/>
              </a:spcBef>
              <a:defRPr sz="3264"/>
            </a:pPr>
            <a:r>
              <a:t>3) Find Create account</a:t>
            </a:r>
          </a:p>
          <a:p>
            <a:pPr marL="414527" indent="-414527" defTabSz="1658070">
              <a:spcBef>
                <a:spcPts val="3000"/>
              </a:spcBef>
              <a:defRPr sz="3264"/>
            </a:pPr>
            <a:r>
              <a:t>4) Find weekly ads</a:t>
            </a:r>
          </a:p>
          <a:p>
            <a:pPr marL="414527" indent="-414527" defTabSz="1658070">
              <a:spcBef>
                <a:spcPts val="3000"/>
              </a:spcBef>
              <a:defRPr sz="3264"/>
            </a:pPr>
            <a:r>
              <a:t>5) Using filter function, find dairy and egg products that are on sale </a:t>
            </a:r>
          </a:p>
          <a:p>
            <a:pPr marL="414527" indent="-414527" defTabSz="1658070">
              <a:spcBef>
                <a:spcPts val="3000"/>
              </a:spcBef>
              <a:defRPr sz="3264"/>
            </a:pPr>
            <a:r>
              <a:t>6) Find link to digital coupons</a:t>
            </a:r>
          </a:p>
          <a:p>
            <a:pPr marL="414527" indent="-414527" defTabSz="1658070">
              <a:spcBef>
                <a:spcPts val="3000"/>
              </a:spcBef>
              <a:defRPr sz="3264"/>
            </a:pPr>
            <a:r>
              <a:t>7) Find about us link</a:t>
            </a:r>
          </a:p>
          <a:p>
            <a:pPr marL="414527" indent="-414527" defTabSz="1658070">
              <a:spcBef>
                <a:spcPts val="3000"/>
              </a:spcBef>
              <a:defRPr sz="3264"/>
            </a:pPr>
            <a:r>
              <a:t>8) Find Kroger promotion sales</a:t>
            </a:r>
          </a:p>
          <a:p>
            <a:pPr marL="414527" indent="-414527" defTabSz="1658070">
              <a:spcBef>
                <a:spcPts val="3000"/>
              </a:spcBef>
              <a:defRPr sz="3264"/>
            </a:pPr>
            <a:r>
              <a:t>9) Find pickup FAQS</a:t>
            </a:r>
          </a:p>
          <a:p>
            <a:pPr marL="414527" indent="-414527" defTabSz="1658070">
              <a:spcBef>
                <a:spcPts val="3000"/>
              </a:spcBef>
              <a:defRPr sz="3264"/>
            </a:pPr>
            <a:r>
              <a:t>10) Find information about health and wellness services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rototype (Version 1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Prototype (Version 1)</a:t>
            </a:r>
          </a:p>
        </p:txBody>
      </p:sp>
      <p:pic>
        <p:nvPicPr>
          <p:cNvPr id="183" name="Scanned Documents 1.jpg" descr="Scanned Documents 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0800000">
            <a:off x="1454567" y="4441976"/>
            <a:ext cx="9907286" cy="786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Scanned Documents 3.jpg" descr="Scanned Documents 3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0800000">
            <a:off x="12495715" y="4497999"/>
            <a:ext cx="10792008" cy="78691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rototype (Version 1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Prototype (Version 1)</a:t>
            </a:r>
          </a:p>
        </p:txBody>
      </p:sp>
      <p:sp>
        <p:nvSpPr>
          <p:cNvPr id="187" name="A handwritten prototype…"/>
          <p:cNvSpPr txBox="1"/>
          <p:nvPr>
            <p:ph type="body" idx="1"/>
          </p:nvPr>
        </p:nvSpPr>
        <p:spPr>
          <a:xfrm>
            <a:off x="1206500" y="3121851"/>
            <a:ext cx="21971000" cy="8256011"/>
          </a:xfrm>
          <a:prstGeom prst="rect">
            <a:avLst/>
          </a:prstGeom>
        </p:spPr>
        <p:txBody>
          <a:bodyPr/>
          <a:lstStyle/>
          <a:p>
            <a:pPr/>
            <a:r>
              <a:t>A handwritten prototype</a:t>
            </a:r>
          </a:p>
          <a:p>
            <a:pPr/>
            <a:r>
              <a:t>Tiled layout</a:t>
            </a:r>
          </a:p>
          <a:p>
            <a:pPr/>
            <a:r>
              <a:t>Demonstrates some of the basic functions for later versions of the prototype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rototype (Version 2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Prototype (Version 2)</a:t>
            </a:r>
          </a:p>
        </p:txBody>
      </p:sp>
      <p:pic>
        <p:nvPicPr>
          <p:cNvPr id="190" name="Screenshot 2023-12-11 at 6.23.48 PM.png" descr="Screenshot 2023-12-11 at 6.23.48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6107" y="5310402"/>
            <a:ext cx="10925925" cy="61322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Screenshot 2023-12-11 at 6.24.02 PM.png" descr="Screenshot 2023-12-11 at 6.24.02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879499" y="5310402"/>
            <a:ext cx="10907469" cy="61322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rototype (Version 2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Prototype (Version 2)</a:t>
            </a:r>
          </a:p>
        </p:txBody>
      </p:sp>
      <p:sp>
        <p:nvSpPr>
          <p:cNvPr id="194" name="A digital version of the handwritten prototype…"/>
          <p:cNvSpPr txBox="1"/>
          <p:nvPr>
            <p:ph type="body" idx="1"/>
          </p:nvPr>
        </p:nvSpPr>
        <p:spPr>
          <a:xfrm>
            <a:off x="1206500" y="3282801"/>
            <a:ext cx="21971000" cy="8256012"/>
          </a:xfrm>
          <a:prstGeom prst="rect">
            <a:avLst/>
          </a:prstGeom>
        </p:spPr>
        <p:txBody>
          <a:bodyPr/>
          <a:lstStyle/>
          <a:p>
            <a:pPr/>
            <a:r>
              <a:t>A digital version of the handwritten prototype</a:t>
            </a:r>
          </a:p>
          <a:p>
            <a:pPr/>
            <a:r>
              <a:t>Features Kroger logo and blue banner</a:t>
            </a:r>
          </a:p>
          <a:p>
            <a:pPr/>
            <a:r>
              <a:t>Basic functions of prototype featured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rototype (Version 3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Prototype (Version 3)</a:t>
            </a:r>
          </a:p>
        </p:txBody>
      </p:sp>
      <p:pic>
        <p:nvPicPr>
          <p:cNvPr id="197" name="Screenshot 2023-12-11 at 6.24.57 PM.png" descr="Screenshot 2023-12-11 at 6.24.57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3478" y="4791767"/>
            <a:ext cx="11202972" cy="63089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Screenshot 2023-12-11 at 6.25.07 PM.png" descr="Screenshot 2023-12-11 at 6.25.07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390351" y="4922564"/>
            <a:ext cx="10577009" cy="59608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rototype (Version 3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Prototype (Version 3)</a:t>
            </a:r>
          </a:p>
        </p:txBody>
      </p:sp>
      <p:sp>
        <p:nvSpPr>
          <p:cNvPr id="201" name="Senior mode featured on the main Kroger webpage…"/>
          <p:cNvSpPr txBox="1"/>
          <p:nvPr>
            <p:ph type="body" idx="1"/>
          </p:nvPr>
        </p:nvSpPr>
        <p:spPr>
          <a:xfrm>
            <a:off x="1206500" y="3524227"/>
            <a:ext cx="21971000" cy="8256012"/>
          </a:xfrm>
          <a:prstGeom prst="rect">
            <a:avLst/>
          </a:prstGeom>
        </p:spPr>
        <p:txBody>
          <a:bodyPr/>
          <a:lstStyle/>
          <a:p>
            <a:pPr/>
            <a:r>
              <a:t>Senior mode featured on the main Kroger webpage</a:t>
            </a:r>
          </a:p>
          <a:p>
            <a:pPr/>
            <a:r>
              <a:t>Exit mode and more options presented at the bottom of the pages</a:t>
            </a:r>
          </a:p>
          <a:p>
            <a:pPr/>
            <a:r>
              <a:t>More feature (shop now and about us) were included in the prototype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rototype (Version 4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Prototype (Version 4)</a:t>
            </a:r>
          </a:p>
        </p:txBody>
      </p:sp>
      <p:pic>
        <p:nvPicPr>
          <p:cNvPr id="204" name="Screenshot 2023-12-11 at 6.29.33 PM.png" descr="Screenshot 2023-12-11 at 6.29.33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7256" y="4401923"/>
            <a:ext cx="10728178" cy="6046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Screenshot 2023-12-11 at 6.29.42 PM.png" descr="Screenshot 2023-12-11 at 6.29.42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610279" y="4401952"/>
            <a:ext cx="10733989" cy="60461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rototype (Version 4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Prototype (Version 4)</a:t>
            </a:r>
          </a:p>
        </p:txBody>
      </p:sp>
      <p:sp>
        <p:nvSpPr>
          <p:cNvPr id="208" name="Color changes to match the official Kroger logo color…"/>
          <p:cNvSpPr txBox="1"/>
          <p:nvPr>
            <p:ph type="body" idx="1"/>
          </p:nvPr>
        </p:nvSpPr>
        <p:spPr>
          <a:xfrm>
            <a:off x="1206500" y="3443752"/>
            <a:ext cx="21971000" cy="8256011"/>
          </a:xfrm>
          <a:prstGeom prst="rect">
            <a:avLst/>
          </a:prstGeom>
        </p:spPr>
        <p:txBody>
          <a:bodyPr/>
          <a:lstStyle/>
          <a:p>
            <a:pPr/>
            <a:r>
              <a:t>Color changes to match the official Kroger logo color</a:t>
            </a:r>
          </a:p>
          <a:p>
            <a:pPr/>
            <a:r>
              <a:t>Pictures added to the various function, such as food on the groceries tiles added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rototype (Version 5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Prototype (Version 5)</a:t>
            </a:r>
          </a:p>
        </p:txBody>
      </p:sp>
      <p:pic>
        <p:nvPicPr>
          <p:cNvPr id="211" name="Screenshot 2023-12-11 at 6.33.26 PM.png" descr="Screenshot 2023-12-11 at 6.33.2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90578" y="4811385"/>
            <a:ext cx="10047335" cy="571442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Screenshot 2023-12-11 at 6.34.00 PM.png" descr="Screenshot 2023-12-11 at 6.34.00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140632" y="4805416"/>
            <a:ext cx="9672789" cy="55081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Backgroun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Background</a:t>
            </a:r>
          </a:p>
        </p:txBody>
      </p:sp>
      <p:sp>
        <p:nvSpPr>
          <p:cNvPr id="156" name="According to the Pew Research Center (Faverio, M.), 75% of U.S. adults who say they use the internet are 65 and over.…"/>
          <p:cNvSpPr txBox="1"/>
          <p:nvPr>
            <p:ph type="body" idx="1"/>
          </p:nvPr>
        </p:nvSpPr>
        <p:spPr>
          <a:xfrm>
            <a:off x="1206500" y="3232504"/>
            <a:ext cx="21971000" cy="8256012"/>
          </a:xfrm>
          <a:prstGeom prst="rect">
            <a:avLst/>
          </a:prstGeom>
        </p:spPr>
        <p:txBody>
          <a:bodyPr/>
          <a:lstStyle/>
          <a:p>
            <a:pPr/>
            <a:r>
              <a:t>According to the Pew Research Center (Faverio, M.), 75% of U.S. adults who say they use the internet are 65 and over.</a:t>
            </a:r>
          </a:p>
          <a:p>
            <a:pPr/>
            <a:r>
              <a:t>According to a study done by the Nielsen Norman Group (Kane, L.) small font sizes and unforgiving interfaces are two challenges internet user in this age range face.</a:t>
            </a:r>
          </a:p>
          <a:p>
            <a:pPr/>
            <a:r>
              <a:t>According to the World Wide Web Consortium (W3C) vision and cognitive ability are two age-related impairments that can affect how elderly users use the internet.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rototype (Version 5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Prototype (Version 5)</a:t>
            </a:r>
          </a:p>
        </p:txBody>
      </p:sp>
      <p:sp>
        <p:nvSpPr>
          <p:cNvPr id="215" name="Exit mode changed to Exit Senior Mode for better specificity…"/>
          <p:cNvSpPr txBox="1"/>
          <p:nvPr>
            <p:ph type="body" idx="1"/>
          </p:nvPr>
        </p:nvSpPr>
        <p:spPr>
          <a:xfrm>
            <a:off x="1206500" y="3443752"/>
            <a:ext cx="21971000" cy="8256011"/>
          </a:xfrm>
          <a:prstGeom prst="rect">
            <a:avLst/>
          </a:prstGeom>
        </p:spPr>
        <p:txBody>
          <a:bodyPr/>
          <a:lstStyle/>
          <a:p>
            <a:pPr/>
            <a:r>
              <a:t>Exit mode changed to Exit Senior Mode for better specificity</a:t>
            </a:r>
          </a:p>
          <a:p>
            <a:pPr/>
            <a:r>
              <a:t>Text for Pick Up FAQs and About Us pages was made larger</a:t>
            </a:r>
          </a:p>
          <a:p>
            <a:pPr/>
            <a:r>
              <a:t>Tiles added to display the price of products added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ocial Impac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Social Impact</a:t>
            </a:r>
          </a:p>
        </p:txBody>
      </p:sp>
      <p:sp>
        <p:nvSpPr>
          <p:cNvPr id="218" name="To improve user experience for elderly internet users…"/>
          <p:cNvSpPr txBox="1"/>
          <p:nvPr>
            <p:ph type="body" idx="1"/>
          </p:nvPr>
        </p:nvSpPr>
        <p:spPr>
          <a:xfrm>
            <a:off x="1206500" y="3334104"/>
            <a:ext cx="21971000" cy="8256012"/>
          </a:xfrm>
          <a:prstGeom prst="rect">
            <a:avLst/>
          </a:prstGeom>
        </p:spPr>
        <p:txBody>
          <a:bodyPr/>
          <a:lstStyle/>
          <a:p>
            <a:pPr/>
            <a:r>
              <a:t>To improve user experience for elderly internet users</a:t>
            </a:r>
          </a:p>
          <a:p>
            <a:pPr/>
            <a:r>
              <a:t>To integrate the senior friendly function for commercial websites, so that interfaces would be easier for these users</a:t>
            </a:r>
          </a:p>
          <a:p>
            <a:pPr/>
            <a:r>
              <a:t>To make a call to developers for the implementation of functions that would help enhance elderly user experiences in the world of technology at large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Referen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References</a:t>
            </a:r>
          </a:p>
        </p:txBody>
      </p:sp>
      <p:sp>
        <p:nvSpPr>
          <p:cNvPr id="221" name="Faverio, M. (2022, January 13). Share of those 65 and older who are tech users has grown in the past decade. Pew Research Center. https://www.pewresearch.org/short-reads/2022/01/13/share-of-those-65-and-older-who-are-tech-users-has-grown-in-the-past-deca"/>
          <p:cNvSpPr txBox="1"/>
          <p:nvPr>
            <p:ph type="body" idx="1"/>
          </p:nvPr>
        </p:nvSpPr>
        <p:spPr>
          <a:xfrm>
            <a:off x="1206500" y="2978504"/>
            <a:ext cx="21971000" cy="8256012"/>
          </a:xfrm>
          <a:prstGeom prst="rect">
            <a:avLst/>
          </a:prstGeom>
        </p:spPr>
        <p:txBody>
          <a:bodyPr/>
          <a:lstStyle/>
          <a:p>
            <a:pPr marL="0" indent="0" defTabSz="2048204">
              <a:spcBef>
                <a:spcPts val="3700"/>
              </a:spcBef>
              <a:buSzTx/>
              <a:buNone/>
              <a:defRPr sz="4032"/>
            </a:pPr>
            <a:r>
              <a:t>Faverio, M. (2022, January 13). Share of those 65 and older who are tech users has grown in the past decade. Pew Research Center. https://www.pewresearch.org/short-reads/2022/01/13/share-of-those-65-and-older-who-are-tech-users-has-grown-in-the-past-decade/ </a:t>
            </a:r>
          </a:p>
          <a:p>
            <a:pPr marL="0" indent="0" defTabSz="2048204">
              <a:spcBef>
                <a:spcPts val="3700"/>
              </a:spcBef>
              <a:buSzTx/>
              <a:buNone/>
              <a:defRPr sz="4032"/>
            </a:pPr>
            <a:r>
              <a:t>Kane, L. (2019, September 8). Usability for seniors: Challenges and changes. Nielsen Norman Group. https://www.nngroup.com/articles/usability-for-senior-citizens/ </a:t>
            </a:r>
          </a:p>
          <a:p>
            <a:pPr marL="0" indent="0" defTabSz="2048204">
              <a:spcBef>
                <a:spcPts val="3700"/>
              </a:spcBef>
              <a:buSzTx/>
              <a:buNone/>
              <a:defRPr sz="4032"/>
            </a:pPr>
            <a:r>
              <a:t>Petrosyan, A. (2023, August 30). Internet usage by age in U.S. 2021. Statista. https://www.statista.com/statistics/266587/percentage-of-internet-users-by-age-groups-in-the-us/#:~:text=U.S.%20internet%20usage%20penetration%202021%2C%20by%20age%20group&amp;text=A%20further%20share%20of%2075,96%20percent%20were%20internet%20users. </a:t>
            </a:r>
          </a:p>
          <a:p>
            <a:pPr marL="0" indent="0" defTabSz="2048204">
              <a:spcBef>
                <a:spcPts val="3700"/>
              </a:spcBef>
              <a:buSzTx/>
              <a:buNone/>
              <a:defRPr sz="4032"/>
            </a:pPr>
            <a:r>
              <a:t>Henry, S. L. (Ed.). (2020, August 14). Older users and web accessibility: Meeting the needs of Ageing Web Users. Web Accessibility Initiative (WAI). https://www.w3.org/WAI/older-users/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urpose of Stud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Purpose of Study</a:t>
            </a:r>
          </a:p>
        </p:txBody>
      </p:sp>
      <p:sp>
        <p:nvSpPr>
          <p:cNvPr id="159" name="The purpose of this study is to find common challenges to elderly (65 and over) internet users…"/>
          <p:cNvSpPr txBox="1"/>
          <p:nvPr>
            <p:ph type="body" idx="1"/>
          </p:nvPr>
        </p:nvSpPr>
        <p:spPr>
          <a:xfrm>
            <a:off x="1206500" y="3282801"/>
            <a:ext cx="21971000" cy="8256012"/>
          </a:xfrm>
          <a:prstGeom prst="rect">
            <a:avLst/>
          </a:prstGeom>
        </p:spPr>
        <p:txBody>
          <a:bodyPr/>
          <a:lstStyle/>
          <a:p>
            <a:pPr/>
            <a:r>
              <a:t>The purpose of this study is to find common challenges to elderly (65 and over) internet users</a:t>
            </a:r>
          </a:p>
          <a:p>
            <a:pPr/>
            <a:r>
              <a:t>Using the Kroger, to develop a “Senior friendly” mode</a:t>
            </a:r>
          </a:p>
          <a:p>
            <a:pPr/>
            <a:r>
              <a:t>This mode will be used to help with the common challenges that elderly internet users may face when using the internet</a:t>
            </a:r>
          </a:p>
          <a:p>
            <a:pPr lvl="1"/>
            <a:r>
              <a:t>For this project, the challenge of vision and cognitive ability.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roject Deliverab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Project Deliverable</a:t>
            </a:r>
          </a:p>
        </p:txBody>
      </p:sp>
      <p:sp>
        <p:nvSpPr>
          <p:cNvPr id="162" name="The final deliverable will be to develop a prototype of the “Senior friendly” mode function…"/>
          <p:cNvSpPr txBox="1"/>
          <p:nvPr>
            <p:ph type="body" idx="1"/>
          </p:nvPr>
        </p:nvSpPr>
        <p:spPr>
          <a:xfrm>
            <a:off x="1206500" y="3443752"/>
            <a:ext cx="21971000" cy="8256011"/>
          </a:xfrm>
          <a:prstGeom prst="rect">
            <a:avLst/>
          </a:prstGeom>
        </p:spPr>
        <p:txBody>
          <a:bodyPr/>
          <a:lstStyle/>
          <a:p>
            <a:pPr/>
            <a:r>
              <a:t>The final deliverable will be to develop a prototype of the “Senior friendly” mode function</a:t>
            </a:r>
          </a:p>
          <a:p>
            <a:pPr/>
            <a:r>
              <a:t>The prototype will be based on the Kroger website</a:t>
            </a:r>
          </a:p>
          <a:p>
            <a:pPr/>
            <a:r>
              <a:t>All tasks given on tasks list will be able to be completed on prototype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uccess Measureme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Success Measurements</a:t>
            </a:r>
          </a:p>
        </p:txBody>
      </p:sp>
      <p:sp>
        <p:nvSpPr>
          <p:cNvPr id="165" name="To create a senior friendly prototype of Kroger website…"/>
          <p:cNvSpPr txBox="1"/>
          <p:nvPr>
            <p:ph type="body" idx="1"/>
          </p:nvPr>
        </p:nvSpPr>
        <p:spPr>
          <a:xfrm>
            <a:off x="1206500" y="3443752"/>
            <a:ext cx="21971000" cy="8256011"/>
          </a:xfrm>
          <a:prstGeom prst="rect">
            <a:avLst/>
          </a:prstGeom>
        </p:spPr>
        <p:txBody>
          <a:bodyPr/>
          <a:lstStyle/>
          <a:p>
            <a:pPr/>
            <a:r>
              <a:t>To create a senior friendly prototype of Kroger website</a:t>
            </a:r>
          </a:p>
          <a:p>
            <a:pPr/>
            <a:r>
              <a:t>Key functions will be able to be 100% completed on prototype</a:t>
            </a:r>
          </a:p>
          <a:p>
            <a:pPr lvl="1"/>
            <a:r>
              <a:t>Functions will be done via task list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ite Structu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Site Structure</a:t>
            </a:r>
          </a:p>
        </p:txBody>
      </p:sp>
      <p:pic>
        <p:nvPicPr>
          <p:cNvPr id="168" name="Screenshot 2023-11-27 at 1.38.41 AM.png" descr="Screenshot 2023-11-27 at 1.38.41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45310" y="2789790"/>
            <a:ext cx="18093380" cy="105340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toryboar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Storyboard</a:t>
            </a:r>
          </a:p>
        </p:txBody>
      </p:sp>
      <p:pic>
        <p:nvPicPr>
          <p:cNvPr id="171" name="Screenshot 2023-12-12 at 8.17.56 PM.png" descr="Screenshot 2023-12-12 at 8.17.5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44619" y="2669607"/>
            <a:ext cx="13894762" cy="109398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toryboar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Storyboard</a:t>
            </a:r>
          </a:p>
        </p:txBody>
      </p:sp>
      <p:pic>
        <p:nvPicPr>
          <p:cNvPr id="174" name="Screenshot 2023-12-12 at 8.19.24 PM.png" descr="Screenshot 2023-12-12 at 8.19.2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43052" y="2452439"/>
            <a:ext cx="13897896" cy="111485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roject Timelin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Project Timeline</a:t>
            </a:r>
          </a:p>
        </p:txBody>
      </p:sp>
      <p:pic>
        <p:nvPicPr>
          <p:cNvPr id="177" name="Screenshot 2023-12-11 at 9.09.36 PM.png" descr="Screenshot 2023-12-11 at 9.09.3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48906" y="2376668"/>
            <a:ext cx="11391606" cy="113680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30_BasicColor">
  <a:themeElements>
    <a:clrScheme name="30_BasicColor">
      <a:dk1>
        <a:srgbClr val="5E5E5E"/>
      </a:dk1>
      <a:lt1>
        <a:srgbClr val="003462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30_BasicColor">
  <a:themeElements>
    <a:clrScheme name="30_BasicColor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